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1"/>
  </p:notesMasterIdLst>
  <p:sldIdLst>
    <p:sldId id="353" r:id="rId2"/>
    <p:sldId id="355" r:id="rId3"/>
    <p:sldId id="341" r:id="rId4"/>
    <p:sldId id="352" r:id="rId5"/>
    <p:sldId id="348" r:id="rId6"/>
    <p:sldId id="349" r:id="rId7"/>
    <p:sldId id="350" r:id="rId8"/>
    <p:sldId id="351" r:id="rId9"/>
    <p:sldId id="35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E5C"/>
    <a:srgbClr val="ED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6" d="100"/>
          <a:sy n="106" d="100"/>
        </p:scale>
        <p:origin x="1770" y="96"/>
      </p:cViewPr>
      <p:guideLst>
        <p:guide orient="horz" pos="2160"/>
        <p:guide pos="2880"/>
      </p:guideLst>
    </p:cSldViewPr>
  </p:slideViewPr>
  <p:outlineViewPr>
    <p:cViewPr>
      <p:scale>
        <a:sx n="33" d="100"/>
        <a:sy n="33" d="100"/>
      </p:scale>
      <p:origin x="120" y="80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2F561-0008-46D8-B6D4-BCDF23FBBDBB}" type="datetimeFigureOut">
              <a:rPr lang="en-AU" smtClean="0"/>
              <a:t>28/04/2023</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DAEC6-3133-4FD2-8E1C-6B31B2DD28C4}" type="slidenum">
              <a:rPr lang="en-AU" smtClean="0"/>
              <a:t>‹#›</a:t>
            </a:fld>
            <a:endParaRPr lang="en-AU" dirty="0"/>
          </a:p>
        </p:txBody>
      </p:sp>
    </p:spTree>
    <p:extLst>
      <p:ext uri="{BB962C8B-B14F-4D97-AF65-F5344CB8AC3E}">
        <p14:creationId xmlns:p14="http://schemas.microsoft.com/office/powerpoint/2010/main" val="89014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96BE244-4F84-4485-A0CB-857D604DDCE6}" type="datetimeFigureOut">
              <a:rPr lang="en-AU" smtClean="0"/>
              <a:t>28/04/2023</a:t>
            </a:fld>
            <a:endParaRPr lang="en-AU"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1BB0F4E-6D8F-42AB-AB07-7B2926D47AE2}" type="slidenum">
              <a:rPr lang="en-AU" smtClean="0"/>
              <a:t>‹#›</a:t>
            </a:fld>
            <a:endParaRPr lang="en-AU"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AU"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BB0F4E-6D8F-42AB-AB07-7B2926D47AE2}"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1BB0F4E-6D8F-42AB-AB07-7B2926D47AE2}"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BB0F4E-6D8F-42AB-AB07-7B2926D47AE2}" type="slidenum">
              <a:rPr lang="en-AU" smtClean="0"/>
              <a:t>‹#›</a:t>
            </a:fld>
            <a:endParaRPr lang="en-AU"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96BE244-4F84-4485-A0CB-857D604DDCE6}" type="datetimeFigureOut">
              <a:rPr lang="en-AU" smtClean="0"/>
              <a:t>28/04/2023</a:t>
            </a:fld>
            <a:endParaRPr lang="en-AU"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1BB0F4E-6D8F-42AB-AB07-7B2926D47AE2}" type="slidenum">
              <a:rPr lang="en-AU" smtClean="0"/>
              <a:t>‹#›</a:t>
            </a:fld>
            <a:endParaRPr lang="en-AU"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AU"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1BB0F4E-6D8F-42AB-AB07-7B2926D47AE2}" type="slidenum">
              <a:rPr lang="en-AU" smtClean="0"/>
              <a:t>‹#›</a:t>
            </a:fld>
            <a:endParaRPr lang="en-AU"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1BB0F4E-6D8F-42AB-AB07-7B2926D47AE2}" type="slidenum">
              <a:rPr lang="en-AU" smtClean="0"/>
              <a:t>‹#›</a:t>
            </a:fld>
            <a:endParaRPr lang="en-AU"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1BB0F4E-6D8F-42AB-AB07-7B2926D47AE2}" type="slidenum">
              <a:rPr lang="en-AU" smtClean="0"/>
              <a:t>‹#›</a:t>
            </a:fld>
            <a:endParaRPr lang="en-AU"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1BB0F4E-6D8F-42AB-AB07-7B2926D47AE2}"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1BB0F4E-6D8F-42AB-AB07-7B2926D47AE2}" type="slidenum">
              <a:rPr lang="en-AU" smtClean="0"/>
              <a:t>‹#›</a:t>
            </a:fld>
            <a:endParaRPr lang="en-AU"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6BE244-4F84-4485-A0CB-857D604DDCE6}" type="datetimeFigureOut">
              <a:rPr lang="en-AU" smtClean="0"/>
              <a:t>28/04/2023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1BB0F4E-6D8F-42AB-AB07-7B2926D47AE2}" type="slidenum">
              <a:rPr lang="en-AU" smtClean="0"/>
              <a:t>‹#›</a:t>
            </a:fld>
            <a:endParaRPr lang="en-AU"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1F1"/>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96BE244-4F84-4485-A0CB-857D604DDCE6}" type="datetimeFigureOut">
              <a:rPr lang="en-AU" smtClean="0"/>
              <a:t>28/04/2023</a:t>
            </a:fld>
            <a:endParaRPr lang="en-AU"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AU"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1BB0F4E-6D8F-42AB-AB07-7B2926D47AE2}"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32915-0740-41E7-925C-5FF028595A23}"/>
              </a:ext>
            </a:extLst>
          </p:cNvPr>
          <p:cNvSpPr/>
          <p:nvPr/>
        </p:nvSpPr>
        <p:spPr>
          <a:xfrm>
            <a:off x="0" y="0"/>
            <a:ext cx="9144000" cy="6908896"/>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Diagram&#10;&#10;Description automatically generated">
            <a:extLst>
              <a:ext uri="{FF2B5EF4-FFF2-40B4-BE49-F238E27FC236}">
                <a16:creationId xmlns:a16="http://schemas.microsoft.com/office/drawing/2014/main" id="{0DC5D3E3-51EF-D32B-A4EE-018A8ADB5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774" y="22217"/>
            <a:ext cx="6354451" cy="6869337"/>
          </a:xfrm>
          <a:prstGeom prst="rect">
            <a:avLst/>
          </a:prstGeom>
        </p:spPr>
      </p:pic>
    </p:spTree>
    <p:extLst>
      <p:ext uri="{BB962C8B-B14F-4D97-AF65-F5344CB8AC3E}">
        <p14:creationId xmlns:p14="http://schemas.microsoft.com/office/powerpoint/2010/main" val="4104019827"/>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9C972-A0CB-4E13-B777-FACF1F30A635}"/>
              </a:ext>
            </a:extLst>
          </p:cNvPr>
          <p:cNvPicPr>
            <a:picLocks noChangeAspect="1"/>
          </p:cNvPicPr>
          <p:nvPr/>
        </p:nvPicPr>
        <p:blipFill rotWithShape="1">
          <a:blip r:embed="rId2">
            <a:extLst>
              <a:ext uri="{28A0092B-C50C-407E-A947-70E740481C1C}">
                <a14:useLocalDpi xmlns:a14="http://schemas.microsoft.com/office/drawing/2010/main" val="0"/>
              </a:ext>
            </a:extLst>
          </a:blip>
          <a:srcRect t="7749" b="38045"/>
          <a:stretch/>
        </p:blipFill>
        <p:spPr>
          <a:xfrm>
            <a:off x="0" y="0"/>
            <a:ext cx="9143093" cy="3717032"/>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0" y="3429000"/>
            <a:ext cx="9144000" cy="3462554"/>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3573016"/>
            <a:ext cx="8381260" cy="3055268"/>
          </a:xfrm>
        </p:spPr>
        <p:txBody>
          <a:bodyPr/>
          <a:lstStyle/>
          <a:p>
            <a:pPr lvl="0">
              <a:spcBef>
                <a:spcPct val="20000"/>
              </a:spcBef>
            </a:pPr>
            <a:r>
              <a:rPr lang="en-US" sz="1800" b="1" cap="none" spc="150" dirty="0">
                <a:solidFill>
                  <a:schemeClr val="bg2"/>
                </a:solidFill>
                <a:latin typeface="Arial" panose="020B0604020202020204" pitchFamily="34" charset="0"/>
                <a:ea typeface="+mn-ea"/>
                <a:cs typeface="Arial" panose="020B0604020202020204" pitchFamily="34" charset="0"/>
              </a:rPr>
              <a:t>RPCV is a government entity established as one of the five Class A cemetery trusts under the Cemeteries and Crematoria Act 2003 in Victoria. </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r>
              <a:rPr lang="en-US" sz="1800" b="1" cap="none" spc="150" dirty="0">
                <a:solidFill>
                  <a:schemeClr val="bg2"/>
                </a:solidFill>
                <a:latin typeface="Arial" panose="020B0604020202020204" pitchFamily="34" charset="0"/>
                <a:ea typeface="+mn-ea"/>
                <a:cs typeface="Arial" panose="020B0604020202020204" pitchFamily="34" charset="0"/>
              </a:rPr>
              <a:t>RPCV is governed by trust members who have a policy and no operational role.  They are appointed by the State Government and approved by the Governor-In-Council. RPCV reports directly to the Department of Health.</a:t>
            </a:r>
            <a:endParaRPr lang="en-AU" sz="1800" b="1" cap="none" dirty="0">
              <a:solidFill>
                <a:schemeClr val="accent1"/>
              </a:solidFill>
              <a:latin typeface="Arial" panose="020B0604020202020204" pitchFamily="34" charset="0"/>
              <a:cs typeface="Arial" panose="020B0604020202020204" pitchFamily="34" charset="0"/>
            </a:endParaRP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0" y="0"/>
            <a:ext cx="3275856" cy="6858000"/>
          </a:xfrm>
          <a:prstGeom prst="rect">
            <a:avLst/>
          </a:prstGeom>
        </p:spPr>
      </p:pic>
    </p:spTree>
    <p:extLst>
      <p:ext uri="{BB962C8B-B14F-4D97-AF65-F5344CB8AC3E}">
        <p14:creationId xmlns:p14="http://schemas.microsoft.com/office/powerpoint/2010/main" val="3476799426"/>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9C972-A0CB-4E13-B777-FACF1F30A635}"/>
              </a:ext>
            </a:extLst>
          </p:cNvPr>
          <p:cNvPicPr>
            <a:picLocks noChangeAspect="1"/>
          </p:cNvPicPr>
          <p:nvPr/>
        </p:nvPicPr>
        <p:blipFill>
          <a:blip r:embed="rId2">
            <a:extLst>
              <a:ext uri="{28A0092B-C50C-407E-A947-70E740481C1C}">
                <a14:useLocalDpi xmlns:a14="http://schemas.microsoft.com/office/drawing/2010/main" val="0"/>
              </a:ext>
            </a:extLst>
          </a:blip>
          <a:srcRect l="5529" r="5529"/>
          <a:stretch/>
        </p:blipFill>
        <p:spPr>
          <a:xfrm>
            <a:off x="-36512" y="-99392"/>
            <a:ext cx="9601066" cy="7200800"/>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324544" y="-387424"/>
            <a:ext cx="9793088" cy="7416824"/>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720080"/>
            <a:ext cx="8381260" cy="5472608"/>
          </a:xfrm>
        </p:spPr>
        <p:txBody>
          <a:bodyPr/>
          <a:lstStyle/>
          <a:p>
            <a:pPr lvl="0">
              <a:spcBef>
                <a:spcPct val="20000"/>
              </a:spcBef>
            </a:pPr>
            <a:r>
              <a:rPr lang="en-US" sz="1800" b="1" dirty="0">
                <a:solidFill>
                  <a:schemeClr val="accent1"/>
                </a:solidFill>
                <a:latin typeface="Arial" panose="020B0604020202020204" pitchFamily="34" charset="0"/>
                <a:cs typeface="Arial" panose="020B0604020202020204" pitchFamily="34" charset="0"/>
              </a:rPr>
              <a:t>RPCV’S  </a:t>
            </a:r>
            <a:r>
              <a:rPr lang="en-US" sz="1800" b="1" cap="none" dirty="0">
                <a:solidFill>
                  <a:schemeClr val="accent1"/>
                </a:solidFill>
                <a:latin typeface="Arial" panose="020B0604020202020204" pitchFamily="34" charset="0"/>
                <a:cs typeface="Arial" panose="020B0604020202020204" pitchFamily="34" charset="0"/>
              </a:rPr>
              <a:t>cemeteries are</a:t>
            </a:r>
            <a:r>
              <a:rPr lang="en-US" sz="1800" b="1" dirty="0">
                <a:solidFill>
                  <a:schemeClr val="accent1"/>
                </a:solidFill>
                <a:latin typeface="Arial" panose="020B0604020202020204" pitchFamily="34" charset="0"/>
                <a:cs typeface="Arial" panose="020B0604020202020204" pitchFamily="34" charset="0"/>
              </a:rPr>
              <a:t>: </a:t>
            </a:r>
            <a:br>
              <a:rPr lang="en-US" sz="1800" b="1"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Bendigo,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Eaglehawk,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Kangaroo Flat,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White Hills,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Pine Lodge,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Kialla West</a:t>
            </a:r>
            <a:r>
              <a:rPr lang="en-US" sz="1800" b="1" dirty="0">
                <a:solidFill>
                  <a:schemeClr val="accent1"/>
                </a:solidFill>
                <a:latin typeface="Arial" panose="020B0604020202020204" pitchFamily="34" charset="0"/>
                <a:cs typeface="Arial" panose="020B0604020202020204" pitchFamily="34" charset="0"/>
              </a:rPr>
              <a:t>, </a:t>
            </a:r>
            <a:br>
              <a:rPr lang="en-US" sz="1800" b="1"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Axedale,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Donnybrook, and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Emu Creek</a:t>
            </a:r>
            <a:br>
              <a:rPr lang="en-US" sz="1800" b="1" cap="none" dirty="0">
                <a:solidFill>
                  <a:schemeClr val="accent1"/>
                </a:solidFill>
                <a:latin typeface="Arial" panose="020B0604020202020204" pitchFamily="34" charset="0"/>
                <a:cs typeface="Arial" panose="020B0604020202020204" pitchFamily="34" charset="0"/>
              </a:rPr>
            </a:b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RPCV manages on behalf of other cemetery trusts: </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the Axedale Catholic, Sunbury and Heathcote cemeteries.</a:t>
            </a:r>
            <a:br>
              <a:rPr lang="en-US" sz="1800" b="1" cap="none" dirty="0">
                <a:solidFill>
                  <a:schemeClr val="accent1"/>
                </a:solidFill>
                <a:latin typeface="Arial" panose="020B0604020202020204" pitchFamily="34" charset="0"/>
                <a:cs typeface="Arial" panose="020B0604020202020204" pitchFamily="34" charset="0"/>
              </a:rPr>
            </a:b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RPCV manages 125 ha. of land with over 110,000 interments, and over 50 km of roads. </a:t>
            </a:r>
            <a:br>
              <a:rPr lang="en-US" sz="1800" b="1" cap="none" dirty="0">
                <a:solidFill>
                  <a:schemeClr val="accent1"/>
                </a:solidFill>
                <a:latin typeface="Arial" panose="020B0604020202020204" pitchFamily="34" charset="0"/>
                <a:cs typeface="Arial" panose="020B0604020202020204" pitchFamily="34" charset="0"/>
              </a:rPr>
            </a:b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RPCV operates the Central Victorian Crematorium.</a:t>
            </a:r>
            <a:br>
              <a:rPr lang="en-US" sz="1800" b="1" cap="none" dirty="0">
                <a:solidFill>
                  <a:schemeClr val="accent1"/>
                </a:solidFill>
                <a:latin typeface="Arial" panose="020B0604020202020204" pitchFamily="34" charset="0"/>
                <a:cs typeface="Arial" panose="020B0604020202020204" pitchFamily="34" charset="0"/>
              </a:rPr>
            </a:b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The White Hills and Bendigo Cemeteries are heritage listed.</a:t>
            </a:r>
            <a:endParaRPr lang="en-AU" sz="4000" b="1" cap="none" dirty="0">
              <a:solidFill>
                <a:schemeClr val="accent1"/>
              </a:solidFill>
              <a:latin typeface="Arial" panose="020B0604020202020204" pitchFamily="34" charset="0"/>
              <a:cs typeface="Arial" panose="020B0604020202020204" pitchFamily="34" charset="0"/>
            </a:endParaRP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0" y="0"/>
            <a:ext cx="3275856" cy="6858000"/>
          </a:xfrm>
          <a:prstGeom prst="rect">
            <a:avLst/>
          </a:prstGeom>
        </p:spPr>
      </p:pic>
    </p:spTree>
    <p:extLst>
      <p:ext uri="{BB962C8B-B14F-4D97-AF65-F5344CB8AC3E}">
        <p14:creationId xmlns:p14="http://schemas.microsoft.com/office/powerpoint/2010/main" val="3207185827"/>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9C972-A0CB-4E13-B777-FACF1F30A635}"/>
              </a:ext>
            </a:extLst>
          </p:cNvPr>
          <p:cNvPicPr>
            <a:picLocks noChangeAspect="1"/>
          </p:cNvPicPr>
          <p:nvPr/>
        </p:nvPicPr>
        <p:blipFill>
          <a:blip r:embed="rId2">
            <a:extLst>
              <a:ext uri="{28A0092B-C50C-407E-A947-70E740481C1C}">
                <a14:useLocalDpi xmlns:a14="http://schemas.microsoft.com/office/drawing/2010/main" val="0"/>
              </a:ext>
            </a:extLst>
          </a:blip>
          <a:srcRect l="7804" r="7804"/>
          <a:stretch/>
        </p:blipFill>
        <p:spPr>
          <a:xfrm>
            <a:off x="0" y="-162018"/>
            <a:ext cx="9396536" cy="7047402"/>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0" y="-162018"/>
            <a:ext cx="9396536" cy="7191418"/>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389198"/>
            <a:ext cx="8381260" cy="6079604"/>
          </a:xfrm>
        </p:spPr>
        <p:txBody>
          <a:bodyPr/>
          <a:lstStyle/>
          <a:p>
            <a:pPr>
              <a:lnSpc>
                <a:spcPct val="250000"/>
              </a:lnSpc>
            </a:pPr>
            <a:r>
              <a:rPr lang="en-US" sz="1800" b="1" cap="none" dirty="0">
                <a:solidFill>
                  <a:schemeClr val="accent1"/>
                </a:solidFill>
                <a:latin typeface="Arial" panose="020B0604020202020204" pitchFamily="34" charset="0"/>
                <a:cs typeface="Arial" panose="020B0604020202020204" pitchFamily="34" charset="0"/>
              </a:rPr>
              <a:t>Each year RPCV completes: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500 burials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 1300 cremations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a:t>
            </a:r>
            <a:r>
              <a:rPr lang="en-US" sz="1800" b="1" cap="none" dirty="0">
                <a:latin typeface="Arial" panose="020B0604020202020204" pitchFamily="34" charset="0"/>
                <a:cs typeface="Arial" panose="020B0604020202020204" pitchFamily="34" charset="0"/>
              </a:rPr>
              <a:t> </a:t>
            </a:r>
            <a:r>
              <a:rPr lang="en-US" sz="1800" b="1" cap="none" dirty="0">
                <a:solidFill>
                  <a:schemeClr val="accent1"/>
                </a:solidFill>
                <a:latin typeface="Arial" panose="020B0604020202020204" pitchFamily="34" charset="0"/>
                <a:cs typeface="Arial" panose="020B0604020202020204" pitchFamily="34" charset="0"/>
              </a:rPr>
              <a:t>250 plaques for families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RPCV manages ~ 350 permit applications for new monuments &amp; ~ 6000 public contacts.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RPCV works with 100 + different funeral directors.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RPCV supports Class B Trusts across Victoria.</a:t>
            </a: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0" y="0"/>
            <a:ext cx="3275856" cy="6858000"/>
          </a:xfrm>
          <a:prstGeom prst="rect">
            <a:avLst/>
          </a:prstGeom>
        </p:spPr>
      </p:pic>
    </p:spTree>
    <p:extLst>
      <p:ext uri="{BB962C8B-B14F-4D97-AF65-F5344CB8AC3E}">
        <p14:creationId xmlns:p14="http://schemas.microsoft.com/office/powerpoint/2010/main" val="3378270377"/>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9C972-A0CB-4E13-B777-FACF1F30A635}"/>
              </a:ext>
            </a:extLst>
          </p:cNvPr>
          <p:cNvPicPr>
            <a:picLocks noChangeAspect="1"/>
          </p:cNvPicPr>
          <p:nvPr/>
        </p:nvPicPr>
        <p:blipFill>
          <a:blip r:embed="rId2">
            <a:extLst>
              <a:ext uri="{28A0092B-C50C-407E-A947-70E740481C1C}">
                <a14:useLocalDpi xmlns:a14="http://schemas.microsoft.com/office/drawing/2010/main" val="0"/>
              </a:ext>
            </a:extLst>
          </a:blip>
          <a:srcRect t="24985" b="24985"/>
          <a:stretch/>
        </p:blipFill>
        <p:spPr>
          <a:xfrm>
            <a:off x="0" y="-27384"/>
            <a:ext cx="9144000" cy="6858000"/>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0" y="3448665"/>
            <a:ext cx="9144000" cy="3429000"/>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3775586"/>
            <a:ext cx="8381260" cy="2924705"/>
          </a:xfrm>
        </p:spPr>
        <p:txBody>
          <a:bodyPr/>
          <a:lstStyle/>
          <a:p>
            <a:pPr lvl="0">
              <a:spcBef>
                <a:spcPct val="20000"/>
              </a:spcBef>
            </a:pP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r>
              <a:rPr lang="en-US" sz="1800" b="1" cap="none" spc="150" dirty="0">
                <a:solidFill>
                  <a:schemeClr val="bg2"/>
                </a:solidFill>
                <a:latin typeface="Arial" panose="020B0604020202020204" pitchFamily="34" charset="0"/>
                <a:ea typeface="+mn-ea"/>
                <a:cs typeface="Arial" panose="020B0604020202020204" pitchFamily="34" charset="0"/>
              </a:rPr>
              <a:t>All public cemetery trusts in Victoria are self-funded.</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r>
              <a:rPr lang="en-US" sz="1800" b="1" cap="none" spc="150" dirty="0">
                <a:solidFill>
                  <a:schemeClr val="bg2"/>
                </a:solidFill>
                <a:latin typeface="Arial" panose="020B0604020202020204" pitchFamily="34" charset="0"/>
                <a:ea typeface="+mn-ea"/>
                <a:cs typeface="Arial" panose="020B0604020202020204" pitchFamily="34" charset="0"/>
              </a:rPr>
              <a:t> </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endParaRPr lang="en-AU" sz="1800" b="1" cap="none" dirty="0">
              <a:solidFill>
                <a:schemeClr val="accent1"/>
              </a:solidFill>
              <a:latin typeface="Arial" panose="020B0604020202020204" pitchFamily="34" charset="0"/>
              <a:cs typeface="Arial" panose="020B0604020202020204" pitchFamily="34" charset="0"/>
            </a:endParaRP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0" y="0"/>
            <a:ext cx="3275856" cy="6858000"/>
          </a:xfrm>
          <a:prstGeom prst="rect">
            <a:avLst/>
          </a:prstGeom>
        </p:spPr>
      </p:pic>
    </p:spTree>
    <p:extLst>
      <p:ext uri="{BB962C8B-B14F-4D97-AF65-F5344CB8AC3E}">
        <p14:creationId xmlns:p14="http://schemas.microsoft.com/office/powerpoint/2010/main" val="3256994283"/>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9C972-A0CB-4E13-B777-FACF1F30A635}"/>
              </a:ext>
            </a:extLst>
          </p:cNvPr>
          <p:cNvPicPr>
            <a:picLocks noChangeAspect="1"/>
          </p:cNvPicPr>
          <p:nvPr/>
        </p:nvPicPr>
        <p:blipFill rotWithShape="1">
          <a:blip r:embed="rId2">
            <a:extLst>
              <a:ext uri="{28A0092B-C50C-407E-A947-70E740481C1C}">
                <a14:useLocalDpi xmlns:a14="http://schemas.microsoft.com/office/drawing/2010/main" val="0"/>
              </a:ext>
            </a:extLst>
          </a:blip>
          <a:srcRect l="2212" t="4622" r="44009" b="41600"/>
          <a:stretch/>
        </p:blipFill>
        <p:spPr>
          <a:xfrm>
            <a:off x="0" y="27384"/>
            <a:ext cx="9144000" cy="6858000"/>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0" y="0"/>
            <a:ext cx="9144000" cy="6858000"/>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620688"/>
            <a:ext cx="8381260" cy="6079604"/>
          </a:xfrm>
        </p:spPr>
        <p:txBody>
          <a:bodyPr/>
          <a:lstStyle/>
          <a:p>
            <a:pPr lvl="0">
              <a:spcBef>
                <a:spcPct val="20000"/>
              </a:spcBef>
            </a:pPr>
            <a:r>
              <a:rPr lang="en-US" sz="1800" b="1" cap="none" spc="150" dirty="0">
                <a:solidFill>
                  <a:schemeClr val="bg2"/>
                </a:solidFill>
                <a:latin typeface="Arial" panose="020B0604020202020204" pitchFamily="34" charset="0"/>
                <a:ea typeface="+mn-ea"/>
                <a:cs typeface="Times New Roman" panose="02020603050405020304" pitchFamily="18" charset="0"/>
              </a:rPr>
              <a:t>Revenue raised by the cemetery trust through fees and charges is expected to:</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r>
              <a:rPr lang="en-US" sz="1800" b="1" cap="none" spc="150" dirty="0">
                <a:solidFill>
                  <a:schemeClr val="bg2"/>
                </a:solidFill>
                <a:latin typeface="Arial" panose="020B0604020202020204" pitchFamily="34" charset="0"/>
                <a:ea typeface="+mn-ea"/>
                <a:cs typeface="Arial" panose="020B0604020202020204" pitchFamily="34" charset="0"/>
              </a:rPr>
              <a:t>fund cemetery operational costs including ongoing perpetual maintenance obligations,</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r>
              <a:rPr lang="en-US" sz="1800" b="1" cap="none" spc="150" dirty="0">
                <a:solidFill>
                  <a:schemeClr val="bg2"/>
                </a:solidFill>
                <a:latin typeface="Arial" panose="020B0604020202020204" pitchFamily="34" charset="0"/>
                <a:ea typeface="+mn-ea"/>
                <a:cs typeface="Arial" panose="020B0604020202020204" pitchFamily="34" charset="0"/>
              </a:rPr>
              <a:t>cover repairs and replacement costs associated with facilities and equipment, and</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r>
              <a:rPr lang="en-US" sz="1800" b="1" cap="none" spc="150" dirty="0">
                <a:solidFill>
                  <a:schemeClr val="bg2"/>
                </a:solidFill>
                <a:latin typeface="Arial" panose="020B0604020202020204" pitchFamily="34" charset="0"/>
                <a:ea typeface="+mn-ea"/>
                <a:cs typeface="Arial" panose="020B0604020202020204" pitchFamily="34" charset="0"/>
              </a:rPr>
              <a:t>ensure adequate financial reserves for future operations. </a:t>
            </a: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br>
              <a:rPr lang="en-US" sz="1800" b="1" cap="none" spc="150" dirty="0">
                <a:solidFill>
                  <a:schemeClr val="bg2"/>
                </a:solidFill>
                <a:latin typeface="Arial" panose="020B0604020202020204" pitchFamily="34" charset="0"/>
                <a:ea typeface="+mn-ea"/>
                <a:cs typeface="Arial" panose="020B0604020202020204" pitchFamily="34" charset="0"/>
              </a:rPr>
            </a:br>
            <a:endParaRPr lang="en-AU" sz="1800" b="1" cap="none" dirty="0">
              <a:solidFill>
                <a:schemeClr val="accent1"/>
              </a:solidFill>
              <a:latin typeface="Arial" panose="020B0604020202020204" pitchFamily="34" charset="0"/>
              <a:cs typeface="Arial" panose="020B0604020202020204" pitchFamily="34" charset="0"/>
            </a:endParaRP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107504" y="0"/>
            <a:ext cx="3275856" cy="6858000"/>
          </a:xfrm>
          <a:prstGeom prst="rect">
            <a:avLst/>
          </a:prstGeom>
        </p:spPr>
      </p:pic>
    </p:spTree>
    <p:extLst>
      <p:ext uri="{BB962C8B-B14F-4D97-AF65-F5344CB8AC3E}">
        <p14:creationId xmlns:p14="http://schemas.microsoft.com/office/powerpoint/2010/main" val="2348115883"/>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ree, outdoor, sky, grass&#10;&#10;Description automatically generated">
            <a:extLst>
              <a:ext uri="{FF2B5EF4-FFF2-40B4-BE49-F238E27FC236}">
                <a16:creationId xmlns:a16="http://schemas.microsoft.com/office/drawing/2014/main" id="{70E71D38-220E-F468-E643-2AF176892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312" b="1"/>
          <a:stretch/>
        </p:blipFill>
        <p:spPr>
          <a:xfrm>
            <a:off x="0" y="-99392"/>
            <a:ext cx="9144000" cy="4492345"/>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0" y="4365104"/>
            <a:ext cx="9144000" cy="2492896"/>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4365104"/>
            <a:ext cx="8381260" cy="2335188"/>
          </a:xfrm>
        </p:spPr>
        <p:txBody>
          <a:bodyPr/>
          <a:lstStyle/>
          <a:p>
            <a:pPr lvl="0">
              <a:lnSpc>
                <a:spcPct val="107000"/>
              </a:lnSpc>
              <a:spcAft>
                <a:spcPts val="800"/>
              </a:spcAft>
            </a:pPr>
            <a: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As RPCV is a not-for-profit </a:t>
            </a:r>
            <a:r>
              <a:rPr lang="en-AU" sz="1800" b="1" kern="100" cap="none" dirty="0">
                <a:solidFill>
                  <a:schemeClr val="accent1"/>
                </a:solidFill>
                <a:latin typeface="Arial" panose="020B0604020202020204" pitchFamily="34" charset="0"/>
                <a:ea typeface="Calibri" panose="020F0502020204030204" pitchFamily="34" charset="0"/>
                <a:cs typeface="Arial" panose="020B0604020202020204" pitchFamily="34" charset="0"/>
              </a:rPr>
              <a:t>organisation,</a:t>
            </a:r>
            <a: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any surplus funds are reinvested in the grounds and facilities.</a:t>
            </a: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0" y="0"/>
            <a:ext cx="3275856" cy="6858000"/>
          </a:xfrm>
          <a:prstGeom prst="rect">
            <a:avLst/>
          </a:prstGeom>
        </p:spPr>
      </p:pic>
    </p:spTree>
    <p:extLst>
      <p:ext uri="{BB962C8B-B14F-4D97-AF65-F5344CB8AC3E}">
        <p14:creationId xmlns:p14="http://schemas.microsoft.com/office/powerpoint/2010/main" val="2651721782"/>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9C972-A0CB-4E13-B777-FACF1F30A635}"/>
              </a:ext>
            </a:extLst>
          </p:cNvPr>
          <p:cNvPicPr>
            <a:picLocks noChangeAspect="1"/>
          </p:cNvPicPr>
          <p:nvPr/>
        </p:nvPicPr>
        <p:blipFill rotWithShape="1">
          <a:blip r:embed="rId2">
            <a:extLst>
              <a:ext uri="{28A0092B-C50C-407E-A947-70E740481C1C}">
                <a14:useLocalDpi xmlns:a14="http://schemas.microsoft.com/office/drawing/2010/main" val="0"/>
              </a:ext>
            </a:extLst>
          </a:blip>
          <a:srcRect l="2212" t="4622" r="44009" b="41600"/>
          <a:stretch/>
        </p:blipFill>
        <p:spPr>
          <a:xfrm>
            <a:off x="0" y="27384"/>
            <a:ext cx="9144000" cy="6858000"/>
          </a:xfrm>
          <a:prstGeom prst="rect">
            <a:avLst/>
          </a:prstGeom>
        </p:spPr>
      </p:pic>
      <p:sp>
        <p:nvSpPr>
          <p:cNvPr id="2" name="Rectangle 1">
            <a:extLst>
              <a:ext uri="{FF2B5EF4-FFF2-40B4-BE49-F238E27FC236}">
                <a16:creationId xmlns:a16="http://schemas.microsoft.com/office/drawing/2014/main" id="{56F32915-0740-41E7-925C-5FF028595A23}"/>
              </a:ext>
            </a:extLst>
          </p:cNvPr>
          <p:cNvSpPr/>
          <p:nvPr/>
        </p:nvSpPr>
        <p:spPr>
          <a:xfrm>
            <a:off x="0" y="0"/>
            <a:ext cx="9144000" cy="6858000"/>
          </a:xfrm>
          <a:prstGeom prst="rect">
            <a:avLst/>
          </a:prstGeom>
          <a:solidFill>
            <a:srgbClr val="264E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FAA43622-CAD4-4C9A-B782-4B2B12875A6C}"/>
              </a:ext>
            </a:extLst>
          </p:cNvPr>
          <p:cNvSpPr>
            <a:spLocks noGrp="1"/>
          </p:cNvSpPr>
          <p:nvPr>
            <p:ph type="title"/>
          </p:nvPr>
        </p:nvSpPr>
        <p:spPr>
          <a:xfrm>
            <a:off x="381370" y="620688"/>
            <a:ext cx="8381260" cy="6079604"/>
          </a:xfrm>
        </p:spPr>
        <p:txBody>
          <a:bodyPr/>
          <a:lstStyle/>
          <a:p>
            <a:pPr marL="0" indent="0">
              <a:lnSpc>
                <a:spcPct val="150000"/>
              </a:lnSpc>
              <a:buNone/>
            </a:pPr>
            <a: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RPCV can apply for specific capital project grants.</a:t>
            </a:r>
            <a:b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b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Works funded by grants include:</a:t>
            </a:r>
            <a:b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br>
              <a:rPr lang="en-AU"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en-US" sz="1800" b="1" kern="100" cap="none"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a:t>
            </a:r>
            <a:r>
              <a:rPr lang="en-US" sz="1800" b="1" cap="none" dirty="0">
                <a:solidFill>
                  <a:schemeClr val="accent1"/>
                </a:solidFill>
                <a:latin typeface="Arial" panose="020B0604020202020204" pitchFamily="34" charset="0"/>
                <a:cs typeface="Arial" panose="020B0604020202020204" pitchFamily="34" charset="0"/>
              </a:rPr>
              <a:t>ecycled water works at Eaglehawk, White Hills &amp; Bendigo,</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fence restoration at White Hills,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pergola restorations at Bendigo and White Hills</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chapel works (ongoing) at Bendigo</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solar power installation at Eaglehawk</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increased access to water at Pine Lodge, and</a:t>
            </a:r>
            <a:br>
              <a:rPr lang="en-US" sz="1800" b="1" cap="none" dirty="0">
                <a:solidFill>
                  <a:schemeClr val="accent1"/>
                </a:solidFill>
                <a:latin typeface="Arial" panose="020B0604020202020204" pitchFamily="34" charset="0"/>
                <a:cs typeface="Arial" panose="020B0604020202020204" pitchFamily="34" charset="0"/>
              </a:rPr>
            </a:br>
            <a:r>
              <a:rPr lang="en-US" sz="1800" b="1" cap="none" dirty="0">
                <a:solidFill>
                  <a:schemeClr val="accent1"/>
                </a:solidFill>
                <a:latin typeface="Arial" panose="020B0604020202020204" pitchFamily="34" charset="0"/>
                <a:cs typeface="Arial" panose="020B0604020202020204" pitchFamily="34" charset="0"/>
              </a:rPr>
              <a:t>tree planting across Bendigo district cemeteries.</a:t>
            </a:r>
            <a:br>
              <a:rPr lang="en-US" sz="1800" dirty="0">
                <a:solidFill>
                  <a:schemeClr val="accent1"/>
                </a:solidFill>
              </a:rPr>
            </a:br>
            <a:endParaRPr lang="en-AU" sz="1800" kern="100" dirty="0">
              <a:solidFill>
                <a:schemeClr val="accent1"/>
              </a:solidFill>
              <a:effectLst/>
              <a:ea typeface="Calibri" panose="020F0502020204030204" pitchFamily="34" charset="0"/>
              <a:cs typeface="Times New Roman" panose="02020603050405020304" pitchFamily="18" charset="0"/>
            </a:endParaRPr>
          </a:p>
        </p:txBody>
      </p:sp>
      <p:pic>
        <p:nvPicPr>
          <p:cNvPr id="11" name="Picture 10" descr="A black and white logo&#10;&#10;Description automatically generated with medium confidence">
            <a:extLst>
              <a:ext uri="{FF2B5EF4-FFF2-40B4-BE49-F238E27FC236}">
                <a16:creationId xmlns:a16="http://schemas.microsoft.com/office/drawing/2014/main" id="{01683C37-C656-4735-ABBA-EB1C4EDC318E}"/>
              </a:ext>
            </a:extLst>
          </p:cNvPr>
          <p:cNvPicPr>
            <a:picLocks noChangeAspect="1"/>
          </p:cNvPicPr>
          <p:nvPr/>
        </p:nvPicPr>
        <p:blipFill rotWithShape="1">
          <a:blip r:embed="rId3">
            <a:extLst>
              <a:ext uri="{28A0092B-C50C-407E-A947-70E740481C1C}">
                <a14:useLocalDpi xmlns:a14="http://schemas.microsoft.com/office/drawing/2010/main" val="0"/>
              </a:ext>
            </a:extLst>
          </a:blip>
          <a:srcRect l="38583" t="1101" r="30894" b="23321"/>
          <a:stretch/>
        </p:blipFill>
        <p:spPr>
          <a:xfrm>
            <a:off x="0" y="0"/>
            <a:ext cx="3275856" cy="6858000"/>
          </a:xfrm>
          <a:prstGeom prst="rect">
            <a:avLst/>
          </a:prstGeom>
        </p:spPr>
      </p:pic>
    </p:spTree>
    <p:extLst>
      <p:ext uri="{BB962C8B-B14F-4D97-AF65-F5344CB8AC3E}">
        <p14:creationId xmlns:p14="http://schemas.microsoft.com/office/powerpoint/2010/main" val="1412607342"/>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BC5A033-D664-EA20-2D15-A39C8C5DD152}"/>
              </a:ext>
            </a:extLst>
          </p:cNvPr>
          <p:cNvSpPr txBox="1">
            <a:spLocks/>
          </p:cNvSpPr>
          <p:nvPr/>
        </p:nvSpPr>
        <p:spPr>
          <a:xfrm>
            <a:off x="381370" y="1340768"/>
            <a:ext cx="8381260" cy="5359524"/>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nSpc>
                <a:spcPct val="150000"/>
              </a:lnSpc>
            </a:pPr>
            <a: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t>For further information</a:t>
            </a:r>
            <a:b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br>
            <a: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t>please contact us</a:t>
            </a:r>
            <a:b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br>
            <a:br>
              <a:rPr lang="en-AU" sz="2800" b="1" kern="100" cap="none">
                <a:solidFill>
                  <a:srgbClr val="000000"/>
                </a:solidFill>
                <a:latin typeface="Arial" panose="020B0604020202020204" pitchFamily="34" charset="0"/>
                <a:ea typeface="Calibri" panose="020F0502020204030204" pitchFamily="34" charset="0"/>
                <a:cs typeface="Arial" panose="020B0604020202020204" pitchFamily="34" charset="0"/>
              </a:rPr>
            </a:br>
            <a: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t>1300 266 561 </a:t>
            </a:r>
            <a:b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br>
            <a:r>
              <a:rPr lang="en-AU" sz="4000" b="1" kern="100" cap="none">
                <a:solidFill>
                  <a:srgbClr val="000000"/>
                </a:solidFill>
                <a:latin typeface="Arial" panose="020B0604020202020204" pitchFamily="34" charset="0"/>
                <a:ea typeface="Calibri" panose="020F0502020204030204" pitchFamily="34" charset="0"/>
                <a:cs typeface="Arial" panose="020B0604020202020204" pitchFamily="34" charset="0"/>
              </a:rPr>
              <a:t>enquiries@rpcv.org.au</a:t>
            </a:r>
            <a:br>
              <a:rPr lang="en-US" sz="1800">
                <a:solidFill>
                  <a:schemeClr val="accent1"/>
                </a:solidFill>
              </a:rPr>
            </a:br>
            <a:endParaRPr lang="en-AU" sz="1800" kern="100" dirty="0">
              <a:solidFill>
                <a:schemeClr val="accent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446805"/>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rgbClr val="75D175"/>
      </a:dk1>
      <a:lt1>
        <a:srgbClr val="A8D9C8"/>
      </a:lt1>
      <a:dk2>
        <a:srgbClr val="7B7B7B"/>
      </a:dk2>
      <a:lt2>
        <a:srgbClr val="FFFFFF"/>
      </a:lt2>
      <a:accent1>
        <a:srgbClr val="FFFFFF"/>
      </a:accent1>
      <a:accent2>
        <a:srgbClr val="339933"/>
      </a:accent2>
      <a:accent3>
        <a:srgbClr val="669900"/>
      </a:accent3>
      <a:accent4>
        <a:srgbClr val="0070C0"/>
      </a:accent4>
      <a:accent5>
        <a:srgbClr val="3366CC"/>
      </a:accent5>
      <a:accent6>
        <a:srgbClr val="6F777D"/>
      </a:accent6>
      <a:hlink>
        <a:srgbClr val="CC9900"/>
      </a:hlink>
      <a:folHlink>
        <a:srgbClr val="C0C0C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4783</TotalTime>
  <Words>415</Words>
  <Application>Microsoft Office PowerPoint</Application>
  <PresentationFormat>On-screen Show (4:3)</PresentationFormat>
  <Paragraphs>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Wingdings</vt:lpstr>
      <vt:lpstr>Wingdings 2</vt:lpstr>
      <vt:lpstr>Grid</vt:lpstr>
      <vt:lpstr>PowerPoint Presentation</vt:lpstr>
      <vt:lpstr>RPCV is a government entity established as one of the five Class A cemetery trusts under the Cemeteries and Crematoria Act 2003 in Victoria.   RPCV is governed by trust members who have a policy and no operational role.  They are appointed by the State Government and approved by the Governor-In-Council. RPCV reports directly to the Department of Health.</vt:lpstr>
      <vt:lpstr>RPCV’S  cemeteries are:  Bendigo,      Eaglehawk,           Kangaroo Flat,      White Hills,       Pine Lodge,       Kialla West,  Axedale,              Donnybrook, and     Emu Creek  RPCV manages on behalf of other cemetery trusts:  the Axedale Catholic, Sunbury and Heathcote cemeteries.  RPCV manages 125 ha. of land with over 110,000 interments, and over 50 km of roads.   RPCV operates the Central Victorian Crematorium.  The White Hills and Bendigo Cemeteries are heritage listed.</vt:lpstr>
      <vt:lpstr>Each year RPCV completes: ~ 500 burials ~ 1300 cremations ~ 250 plaques for families RPCV manages ~ 350 permit applications for new monuments &amp; ~ 6000 public contacts. RPCV works with 100 + different funeral directors. RPCV supports Class B Trusts across Victoria.</vt:lpstr>
      <vt:lpstr>    All public cemetery trusts in Victoria are self-funded.        </vt:lpstr>
      <vt:lpstr>Revenue raised by the cemetery trust through fees and charges is expected to:  fund cemetery operational costs including ongoing perpetual maintenance obligations,  cover repairs and replacement costs associated with facilities and equipment, and  ensure adequate financial reserves for future operations.    </vt:lpstr>
      <vt:lpstr>As RPCV is a not-for-profit organisation, any surplus funds are reinvested in the grounds and facilities.</vt:lpstr>
      <vt:lpstr>RPCV can apply for specific capital project grants.  Works funded by grants include:  recycled water works at Eaglehawk, White Hills &amp; Bendigo, fence restoration at White Hills, pergola restorations at Bendigo and White Hills chapel works (ongoing) at Bendigo solar power installation at Eaglehawk increased access to water at Pine Lodge, and tree planting across Bendigo district cemeteries. </vt:lpstr>
      <vt:lpstr>PowerPoint Presentation</vt:lpstr>
    </vt:vector>
  </TitlesOfParts>
  <Company>Bendigo Cemetery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BCT</dc:creator>
  <cp:lastModifiedBy>Executive Assistant</cp:lastModifiedBy>
  <cp:revision>204</cp:revision>
  <dcterms:created xsi:type="dcterms:W3CDTF">2013-08-13T03:02:40Z</dcterms:created>
  <dcterms:modified xsi:type="dcterms:W3CDTF">2023-04-28T00:39:06Z</dcterms:modified>
</cp:coreProperties>
</file>